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058400" cx="18288000"/>
  <p:notesSz cx="6858000" cy="9144000"/>
  <p:embeddedFontLst>
    <p:embeddedFont>
      <p:font typeface="Space Mono"/>
      <p:regular r:id="rId26"/>
      <p:bold r:id="rId27"/>
      <p:italic r:id="rId28"/>
      <p:boldItalic r:id="rId29"/>
    </p:embeddedFont>
    <p:embeddedFont>
      <p:font typeface="Rubik Light"/>
      <p:regular r:id="rId30"/>
      <p:bold r:id="rId31"/>
      <p:italic r:id="rId32"/>
      <p:boldItalic r:id="rId33"/>
    </p:embeddedFont>
    <p:embeddedFont>
      <p:font typeface="Inter"/>
      <p:regular r:id="rId34"/>
      <p:bold r:id="rId35"/>
    </p:embeddedFont>
    <p:embeddedFont>
      <p:font typeface="Rubik SemiBold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  <p:embeddedFont>
      <p:font typeface="Space Grotesk"/>
      <p:regular r:id="rId44"/>
      <p:bold r:id="rId45"/>
    </p:embeddedFont>
    <p:embeddedFont>
      <p:font typeface="Rubik Medium"/>
      <p:regular r:id="rId46"/>
      <p:bold r:id="rId47"/>
      <p:italic r:id="rId48"/>
      <p:boldItalic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Inter SemiBold"/>
      <p:regular r:id="rId54"/>
      <p:bold r:id="rId55"/>
    </p:embeddedFont>
    <p:embeddedFont>
      <p:font typeface="Space Grotesk Medium"/>
      <p:regular r:id="rId56"/>
      <p:bold r:id="rId57"/>
    </p:embeddedFont>
    <p:embeddedFont>
      <p:font typeface="Rubik"/>
      <p:regular r:id="rId58"/>
      <p:bold r:id="rId59"/>
      <p:italic r:id="rId60"/>
      <p:boldItalic r:id="rId61"/>
    </p:embeddedFont>
    <p:embeddedFont>
      <p:font typeface="Inter Medium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22">
          <p15:clr>
            <a:srgbClr val="9AA0A6"/>
          </p15:clr>
        </p15:guide>
        <p15:guide id="2" pos="5812">
          <p15:clr>
            <a:srgbClr val="9AA0A6"/>
          </p15:clr>
        </p15:guide>
        <p15:guide id="3" pos="8490">
          <p15:clr>
            <a:srgbClr val="9AA0A6"/>
          </p15:clr>
        </p15:guide>
        <p15:guide id="4" pos="3024">
          <p15:clr>
            <a:srgbClr val="9AA0A6"/>
          </p15:clr>
        </p15:guide>
        <p15:guide id="5" pos="5705">
          <p15:clr>
            <a:srgbClr val="9AA0A6"/>
          </p15:clr>
        </p15:guide>
        <p15:guide id="6" pos="83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22"/>
        <p:guide pos="5812"/>
        <p:guide pos="8490"/>
        <p:guide pos="3024"/>
        <p:guide pos="5705"/>
        <p:guide pos="839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44" Type="http://schemas.openxmlformats.org/officeDocument/2006/relationships/font" Target="fonts/SpaceGrotesk-regular.fntdata"/><Relationship Id="rId43" Type="http://schemas.openxmlformats.org/officeDocument/2006/relationships/font" Target="fonts/RobotoMono-boldItalic.fntdata"/><Relationship Id="rId46" Type="http://schemas.openxmlformats.org/officeDocument/2006/relationships/font" Target="fonts/RubikMedium-regular.fntdata"/><Relationship Id="rId45" Type="http://schemas.openxmlformats.org/officeDocument/2006/relationships/font" Target="fonts/SpaceGrotes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ubikMedium-italic.fntdata"/><Relationship Id="rId47" Type="http://schemas.openxmlformats.org/officeDocument/2006/relationships/font" Target="fonts/RubikMedium-bold.fntdata"/><Relationship Id="rId49" Type="http://schemas.openxmlformats.org/officeDocument/2006/relationships/font" Target="fonts/Rubik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Light-bold.fntdata"/><Relationship Id="rId30" Type="http://schemas.openxmlformats.org/officeDocument/2006/relationships/font" Target="fonts/RubikLight-regular.fntdata"/><Relationship Id="rId33" Type="http://schemas.openxmlformats.org/officeDocument/2006/relationships/font" Target="fonts/RubikLight-boldItalic.fntdata"/><Relationship Id="rId32" Type="http://schemas.openxmlformats.org/officeDocument/2006/relationships/font" Target="fonts/RubikLight-italic.fntdata"/><Relationship Id="rId35" Type="http://schemas.openxmlformats.org/officeDocument/2006/relationships/font" Target="fonts/Inter-bold.fntdata"/><Relationship Id="rId34" Type="http://schemas.openxmlformats.org/officeDocument/2006/relationships/font" Target="fonts/Inter-regular.fntdata"/><Relationship Id="rId37" Type="http://schemas.openxmlformats.org/officeDocument/2006/relationships/font" Target="fonts/RubikSemiBold-bold.fntdata"/><Relationship Id="rId36" Type="http://schemas.openxmlformats.org/officeDocument/2006/relationships/font" Target="fonts/RubikSemiBold-regular.fntdata"/><Relationship Id="rId39" Type="http://schemas.openxmlformats.org/officeDocument/2006/relationships/font" Target="fonts/RubikSemiBold-boldItalic.fntdata"/><Relationship Id="rId38" Type="http://schemas.openxmlformats.org/officeDocument/2006/relationships/font" Target="fonts/RubikSemiBold-italic.fntdata"/><Relationship Id="rId62" Type="http://schemas.openxmlformats.org/officeDocument/2006/relationships/font" Target="fonts/InterMedium-regular.fntdata"/><Relationship Id="rId61" Type="http://schemas.openxmlformats.org/officeDocument/2006/relationships/font" Target="fonts/Rubik-boldItalic.fntdata"/><Relationship Id="rId20" Type="http://schemas.openxmlformats.org/officeDocument/2006/relationships/slide" Target="slides/slide15.xml"/><Relationship Id="rId63" Type="http://schemas.openxmlformats.org/officeDocument/2006/relationships/font" Target="fonts/InterMedium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ubik-italic.fntdata"/><Relationship Id="rId26" Type="http://schemas.openxmlformats.org/officeDocument/2006/relationships/font" Target="fonts/SpaceMono-regular.fntdata"/><Relationship Id="rId25" Type="http://schemas.openxmlformats.org/officeDocument/2006/relationships/slide" Target="slides/slide20.xml"/><Relationship Id="rId28" Type="http://schemas.openxmlformats.org/officeDocument/2006/relationships/font" Target="fonts/SpaceMono-italic.fntdata"/><Relationship Id="rId27" Type="http://schemas.openxmlformats.org/officeDocument/2006/relationships/font" Target="fonts/SpaceMono-bold.fntdata"/><Relationship Id="rId29" Type="http://schemas.openxmlformats.org/officeDocument/2006/relationships/font" Target="fonts/SpaceMono-boldItalic.fntdata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InterSemiBold-bold.fntdata"/><Relationship Id="rId10" Type="http://schemas.openxmlformats.org/officeDocument/2006/relationships/slide" Target="slides/slide5.xml"/><Relationship Id="rId54" Type="http://schemas.openxmlformats.org/officeDocument/2006/relationships/font" Target="fonts/InterSemiBold-regular.fntdata"/><Relationship Id="rId13" Type="http://schemas.openxmlformats.org/officeDocument/2006/relationships/slide" Target="slides/slide8.xml"/><Relationship Id="rId57" Type="http://schemas.openxmlformats.org/officeDocument/2006/relationships/font" Target="fonts/SpaceGroteskMedium-bold.fntdata"/><Relationship Id="rId12" Type="http://schemas.openxmlformats.org/officeDocument/2006/relationships/slide" Target="slides/slide7.xml"/><Relationship Id="rId56" Type="http://schemas.openxmlformats.org/officeDocument/2006/relationships/font" Target="fonts/SpaceGroteskMedium-regular.fntdata"/><Relationship Id="rId15" Type="http://schemas.openxmlformats.org/officeDocument/2006/relationships/slide" Target="slides/slide10.xml"/><Relationship Id="rId59" Type="http://schemas.openxmlformats.org/officeDocument/2006/relationships/font" Target="fonts/Rubik-bold.fntdata"/><Relationship Id="rId14" Type="http://schemas.openxmlformats.org/officeDocument/2006/relationships/slide" Target="slides/slide9.xml"/><Relationship Id="rId58" Type="http://schemas.openxmlformats.org/officeDocument/2006/relationships/font" Target="fonts/Rubik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40cf1773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40cf17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d8ee2949d7_0_59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d8ee2949d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4d63d281d_0_2191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4d63d281d_0_2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8ee2949d7_0_6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8ee2949d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8ee2949d7_0_83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8ee2949d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8ee2949d7_0_158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8ee2949d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8ee2949d7_0_181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d8ee2949d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df925bcc07_0_11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df925bcc0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fad29b019_0_165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fad29b01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8ee2949d7_0_188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8ee2949d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840cf1773_0_318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4840cf177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42cba2ce_1_0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42cba2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4840cf1773_0_324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4840cf177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7e22584c8b1239c_9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7e22584c8b1239c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8ee2949d7_0_34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8ee2949d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fad29b019_0_507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fad29b019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4d63d281d_0_1876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4d63d281d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4d63d281d_0_2075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4d63d281d_0_2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8ee2949d7_0_42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8ee2949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4d63d281d_0_2161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4d63d281d_0_2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3" Type="http://schemas.openxmlformats.org/officeDocument/2006/relationships/image" Target="../media/image31.png"/><Relationship Id="rId12" Type="http://schemas.openxmlformats.org/officeDocument/2006/relationships/image" Target="../media/image34.png"/><Relationship Id="rId14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/>
        </p:nvSpPr>
        <p:spPr>
          <a:xfrm>
            <a:off x="4946900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CORE</a:t>
            </a:r>
            <a:b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i="1"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  <a:latin typeface="Inter"/>
                <a:ea typeface="Inter"/>
                <a:cs typeface="Inter"/>
                <a:sym typeface="Inter"/>
              </a:rPr>
              <a:t>Who will use your </a:t>
            </a: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  <a:latin typeface="Inter"/>
                <a:ea typeface="Inter"/>
                <a:cs typeface="Inter"/>
                <a:sym typeface="Inter"/>
              </a:rPr>
              <a:t>dataset(s)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 production, tooling and research?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names, job roles, departments, affiliations, etc.</a:t>
            </a:r>
            <a:endParaRPr b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" name="Google Shape;449;p54"/>
          <p:cNvSpPr txBox="1"/>
          <p:nvPr/>
        </p:nvSpPr>
        <p:spPr>
          <a:xfrm>
            <a:off x="9212637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ADJACENT</a:t>
            </a:r>
            <a:b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Who </a:t>
            </a: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  <a:latin typeface="Inter"/>
                <a:ea typeface="Inter"/>
                <a:cs typeface="Inter"/>
                <a:sym typeface="Inter"/>
              </a:rPr>
              <a:t>will make critical decisions about the data but may not use it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? 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13478374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IMPACTED</a:t>
            </a:r>
            <a:b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Who will be </a:t>
            </a: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  <a:latin typeface="Inter"/>
                <a:ea typeface="Inter"/>
                <a:cs typeface="Inter"/>
                <a:sym typeface="Inter"/>
              </a:rPr>
              <a:t>affected by changes, updates, and removal of the data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" name="Google Shape;451;p54"/>
          <p:cNvSpPr txBox="1"/>
          <p:nvPr>
            <p:ph idx="4294967295" type="title"/>
          </p:nvPr>
        </p:nvSpPr>
        <p:spPr>
          <a:xfrm>
            <a:off x="685800" y="832100"/>
            <a:ext cx="17034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highlight>
                  <a:schemeClr val="lt1"/>
                </a:highlight>
              </a:rPr>
              <a:t>Who are Agents in your dataset(s)?</a:t>
            </a:r>
            <a:r>
              <a:rPr lang="en" sz="3200">
                <a:solidFill>
                  <a:schemeClr val="lt2"/>
                </a:solidFill>
              </a:rPr>
              <a:t> Write who will </a:t>
            </a:r>
            <a:r>
              <a:rPr lang="en" sz="3200">
                <a:solidFill>
                  <a:schemeClr val="accent1"/>
                </a:solidFill>
              </a:rPr>
              <a:t>read and use</a:t>
            </a:r>
            <a:r>
              <a:rPr lang="en" sz="3200">
                <a:solidFill>
                  <a:schemeClr val="lt2"/>
                </a:solidFill>
              </a:rPr>
              <a:t> Data Card(s).</a:t>
            </a:r>
            <a:endParaRPr sz="3200">
              <a:solidFill>
                <a:schemeClr val="lt2"/>
              </a:solidFill>
            </a:endParaRPr>
          </a:p>
        </p:txBody>
      </p:sp>
      <p:sp>
        <p:nvSpPr>
          <p:cNvPr id="452" name="Google Shape;452;p54"/>
          <p:cNvSpPr txBox="1"/>
          <p:nvPr>
            <p:ph idx="4294967295" type="title"/>
          </p:nvPr>
        </p:nvSpPr>
        <p:spPr>
          <a:xfrm>
            <a:off x="685800" y="2228850"/>
            <a:ext cx="4114800" cy="7080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Use this to determine which group(s) of data users might need quick or more detailed, technical descriptions about the data or the dataset to help them make decisions.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3" name="Google Shape;453;p54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"/>
          <p:cNvSpPr txBox="1"/>
          <p:nvPr>
            <p:ph idx="4294967295" type="title"/>
          </p:nvPr>
        </p:nvSpPr>
        <p:spPr>
          <a:xfrm>
            <a:off x="685800" y="832100"/>
            <a:ext cx="40647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chemeClr val="lt1"/>
                </a:highlight>
              </a:rPr>
              <a:t>Users =</a:t>
            </a:r>
            <a:r>
              <a:rPr lang="en" sz="3600"/>
              <a:t> </a:t>
            </a:r>
            <a:r>
              <a:rPr lang="en" sz="3600">
                <a:solidFill>
                  <a:schemeClr val="lt2"/>
                </a:solidFill>
              </a:rPr>
              <a:t>contribute to data and represent demographics who are impacted </a:t>
            </a:r>
            <a:br>
              <a:rPr lang="en" sz="3600">
                <a:solidFill>
                  <a:schemeClr val="lt2"/>
                </a:solidFill>
              </a:rPr>
            </a:br>
            <a:r>
              <a:rPr lang="en" sz="3600">
                <a:solidFill>
                  <a:schemeClr val="lt2"/>
                </a:solidFill>
              </a:rPr>
              <a:t>by the way data is used</a:t>
            </a:r>
            <a:endParaRPr sz="3600">
              <a:highlight>
                <a:schemeClr val="lt1"/>
              </a:highlight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4946900" y="685800"/>
            <a:ext cx="4114800" cy="811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TYPICAL</a:t>
            </a:r>
            <a:b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i="1" sz="2000">
              <a:solidFill>
                <a:srgbClr val="8920E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Individuals or cohorts of users of a product or service that uses the data, and have an </a:t>
            </a:r>
            <a:r>
              <a:rPr lang="en" sz="2400">
                <a:solidFill>
                  <a:schemeClr val="dk2"/>
                </a:solidFill>
                <a:highlight>
                  <a:srgbClr val="EED1FA"/>
                </a:highlight>
                <a:latin typeface="Inter"/>
                <a:ea typeface="Inter"/>
                <a:cs typeface="Inter"/>
                <a:sym typeface="Inter"/>
              </a:rPr>
              <a:t>as-expected or neutral experience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</a:b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Consumers of products, platforms, or services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0" name="Google Shape;460;p55"/>
          <p:cNvSpPr txBox="1"/>
          <p:nvPr/>
        </p:nvSpPr>
        <p:spPr>
          <a:xfrm>
            <a:off x="9212637" y="685800"/>
            <a:ext cx="4114800" cy="811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IMPACTED</a:t>
            </a:r>
            <a:b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rgbClr val="8920E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Individuals or cohorts of end users of products and services who are </a:t>
            </a:r>
            <a:r>
              <a:rPr lang="en" sz="2400">
                <a:solidFill>
                  <a:schemeClr val="dk2"/>
                </a:solidFill>
                <a:highlight>
                  <a:srgbClr val="EED1FA"/>
                </a:highlight>
                <a:latin typeface="Inter"/>
                <a:ea typeface="Inter"/>
                <a:cs typeface="Inter"/>
                <a:sym typeface="Inter"/>
              </a:rPr>
              <a:t>significantly affected (positive or negative) as a result of the data being used in the product or service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Users with extreme experiences, Non-profit organizations, Legal representatives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55"/>
          <p:cNvSpPr txBox="1"/>
          <p:nvPr/>
        </p:nvSpPr>
        <p:spPr>
          <a:xfrm>
            <a:off x="13478374" y="685800"/>
            <a:ext cx="4114800" cy="811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b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rgbClr val="8920E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Users who</a:t>
            </a:r>
            <a:r>
              <a:rPr lang="en" sz="2400">
                <a:solidFill>
                  <a:schemeClr val="dk2"/>
                </a:solidFill>
                <a:highlight>
                  <a:srgbClr val="EED1FA"/>
                </a:highlight>
                <a:latin typeface="Inter"/>
                <a:ea typeface="Inter"/>
                <a:cs typeface="Inter"/>
                <a:sym typeface="Inter"/>
              </a:rPr>
              <a:t> produce or opt-in data in the product experience,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which is then collected and turned into a dataset. In this case, these are often the same as source producers.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Users who opt-in data, People who operate machines that generate data, Research and Industry partners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 txBox="1"/>
          <p:nvPr/>
        </p:nvSpPr>
        <p:spPr>
          <a:xfrm>
            <a:off x="4946900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TYPICAL</a:t>
            </a:r>
            <a:b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i="1" sz="2000">
              <a:solidFill>
                <a:srgbClr val="8920E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Who are end-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users who have a </a:t>
            </a:r>
            <a:r>
              <a:rPr lang="en" sz="2400">
                <a:solidFill>
                  <a:schemeClr val="dk2"/>
                </a:solidFill>
                <a:highlight>
                  <a:srgbClr val="EED1FA"/>
                </a:highlight>
                <a:latin typeface="Inter"/>
                <a:ea typeface="Inter"/>
                <a:cs typeface="Inter"/>
                <a:sym typeface="Inter"/>
              </a:rPr>
              <a:t>normal or typical</a:t>
            </a:r>
            <a:r>
              <a:rPr lang="en" sz="2400">
                <a:solidFill>
                  <a:schemeClr val="dk2"/>
                </a:solidFill>
                <a:highlight>
                  <a:srgbClr val="EED1FA"/>
                </a:highlight>
                <a:latin typeface="Inter"/>
                <a:ea typeface="Inter"/>
                <a:cs typeface="Inter"/>
                <a:sym typeface="Inter"/>
              </a:rPr>
              <a:t> experience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of classes of products that use the data?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names, job roles, departments, affiliations, etc.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56"/>
          <p:cNvSpPr txBox="1"/>
          <p:nvPr/>
        </p:nvSpPr>
        <p:spPr>
          <a:xfrm>
            <a:off x="9212637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IMPACTED</a:t>
            </a:r>
            <a:b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rgbClr val="8920E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Who are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end-users who have an </a:t>
            </a:r>
            <a:r>
              <a:rPr lang="en" sz="2400">
                <a:solidFill>
                  <a:schemeClr val="dk2"/>
                </a:solidFill>
                <a:highlight>
                  <a:srgbClr val="EED1FA"/>
                </a:highlight>
                <a:latin typeface="Inter"/>
                <a:ea typeface="Inter"/>
                <a:cs typeface="Inter"/>
                <a:sym typeface="Inter"/>
              </a:rPr>
              <a:t>atypical</a:t>
            </a:r>
            <a:r>
              <a:rPr lang="en" sz="2400">
                <a:solidFill>
                  <a:schemeClr val="dk2"/>
                </a:solidFill>
                <a:highlight>
                  <a:srgbClr val="EED1FA"/>
                </a:highlight>
                <a:latin typeface="Inter"/>
                <a:ea typeface="Inter"/>
                <a:cs typeface="Inter"/>
                <a:sym typeface="Inter"/>
              </a:rPr>
              <a:t> (positive or negative) experience 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classes of products that use the data?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56"/>
          <p:cNvSpPr txBox="1"/>
          <p:nvPr/>
        </p:nvSpPr>
        <p:spPr>
          <a:xfrm>
            <a:off x="13478375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CONTRIBUTORS</a:t>
            </a:r>
            <a:b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rgbClr val="8920E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Who are end-u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sers who</a:t>
            </a:r>
            <a:r>
              <a:rPr lang="en" sz="2400">
                <a:solidFill>
                  <a:schemeClr val="dk2"/>
                </a:solidFill>
                <a:highlight>
                  <a:srgbClr val="EED1FA"/>
                </a:highlight>
                <a:latin typeface="Inter"/>
                <a:ea typeface="Inter"/>
                <a:cs typeface="Inter"/>
                <a:sym typeface="Inter"/>
              </a:rPr>
              <a:t> produce or opt-in data in the product experience,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that is used to update the dataset(s)?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9" name="Google Shape;469;p56"/>
          <p:cNvSpPr txBox="1"/>
          <p:nvPr>
            <p:ph idx="4294967295" type="title"/>
          </p:nvPr>
        </p:nvSpPr>
        <p:spPr>
          <a:xfrm>
            <a:off x="685800" y="685800"/>
            <a:ext cx="17034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highlight>
                  <a:schemeClr val="lt1"/>
                </a:highlight>
              </a:rPr>
              <a:t>Who are Users in your dataset lifecycle?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70" name="Google Shape;470;p56"/>
          <p:cNvSpPr txBox="1"/>
          <p:nvPr>
            <p:ph idx="4294967295" type="title"/>
          </p:nvPr>
        </p:nvSpPr>
        <p:spPr>
          <a:xfrm>
            <a:off x="685800" y="2228850"/>
            <a:ext cx="4114800" cy="7080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Use this to determine 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which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group(s) of product users might need easy descriptions about the data or the dataset, or who might be at risk from inappropriate use of the dataset.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56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Producers, agents, &amp; users in the dataset lifecycle relevant to Data Card(s)</a:t>
            </a:r>
            <a:endParaRPr sz="3600"/>
          </a:p>
        </p:txBody>
      </p:sp>
      <p:sp>
        <p:nvSpPr>
          <p:cNvPr id="477" name="Google Shape;477;p57"/>
          <p:cNvSpPr txBox="1"/>
          <p:nvPr/>
        </p:nvSpPr>
        <p:spPr>
          <a:xfrm>
            <a:off x="13482900" y="1600202"/>
            <a:ext cx="4114800" cy="288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IMPACTED PRODUCERS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57"/>
          <p:cNvSpPr txBox="1"/>
          <p:nvPr/>
        </p:nvSpPr>
        <p:spPr>
          <a:xfrm>
            <a:off x="685800" y="1600202"/>
            <a:ext cx="4114800" cy="288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SOURCE PRODUCERS</a:t>
            </a:r>
            <a:endParaRPr sz="2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Who, role in Data Card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57"/>
          <p:cNvSpPr txBox="1"/>
          <p:nvPr/>
        </p:nvSpPr>
        <p:spPr>
          <a:xfrm>
            <a:off x="4951500" y="1600202"/>
            <a:ext cx="4114800" cy="288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CORE PRODUCERS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57"/>
          <p:cNvSpPr txBox="1"/>
          <p:nvPr/>
        </p:nvSpPr>
        <p:spPr>
          <a:xfrm>
            <a:off x="9217200" y="1600202"/>
            <a:ext cx="4114800" cy="288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ADJACENT PRODUCERS</a:t>
            </a:r>
            <a:endParaRPr sz="2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57"/>
          <p:cNvSpPr txBox="1"/>
          <p:nvPr/>
        </p:nvSpPr>
        <p:spPr>
          <a:xfrm>
            <a:off x="12097500" y="4663300"/>
            <a:ext cx="5504700" cy="25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IMPACTED AGENTS</a:t>
            </a:r>
            <a:endParaRPr b="1"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2" name="Google Shape;482;p57"/>
          <p:cNvSpPr txBox="1"/>
          <p:nvPr/>
        </p:nvSpPr>
        <p:spPr>
          <a:xfrm>
            <a:off x="685800" y="4663300"/>
            <a:ext cx="5504700" cy="25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CORE AGENTS</a:t>
            </a:r>
            <a:endParaRPr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57"/>
          <p:cNvSpPr txBox="1"/>
          <p:nvPr/>
        </p:nvSpPr>
        <p:spPr>
          <a:xfrm>
            <a:off x="6414800" y="4663300"/>
            <a:ext cx="5472300" cy="250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ADJACENT AGENTS</a:t>
            </a:r>
            <a:endParaRPr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p57"/>
          <p:cNvSpPr txBox="1"/>
          <p:nvPr/>
        </p:nvSpPr>
        <p:spPr>
          <a:xfrm>
            <a:off x="12097508" y="7348102"/>
            <a:ext cx="5504700" cy="178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CONTRIBUTING USERS</a:t>
            </a:r>
            <a:endParaRPr b="1" sz="2000">
              <a:solidFill>
                <a:srgbClr val="8920E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5" name="Google Shape;485;p57"/>
          <p:cNvSpPr txBox="1"/>
          <p:nvPr/>
        </p:nvSpPr>
        <p:spPr>
          <a:xfrm>
            <a:off x="685800" y="7348102"/>
            <a:ext cx="5504700" cy="178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TYPICAL USERS</a:t>
            </a:r>
            <a:endParaRPr sz="2000">
              <a:solidFill>
                <a:srgbClr val="8920E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6" name="Google Shape;486;p57"/>
          <p:cNvSpPr txBox="1"/>
          <p:nvPr/>
        </p:nvSpPr>
        <p:spPr>
          <a:xfrm>
            <a:off x="6414804" y="7348101"/>
            <a:ext cx="5472300" cy="178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920E9"/>
                </a:solidFill>
                <a:latin typeface="Inter"/>
                <a:ea typeface="Inter"/>
                <a:cs typeface="Inter"/>
                <a:sym typeface="Inter"/>
              </a:rPr>
              <a:t>IMPACTED USERS</a:t>
            </a:r>
            <a:endParaRPr sz="2000">
              <a:solidFill>
                <a:srgbClr val="8920E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7" name="Google Shape;487;p57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Who are most likely to fill out your Data Cards?</a:t>
            </a:r>
            <a:endParaRPr sz="3600"/>
          </a:p>
        </p:txBody>
      </p:sp>
      <p:sp>
        <p:nvSpPr>
          <p:cNvPr id="493" name="Google Shape;493;p58"/>
          <p:cNvSpPr txBox="1"/>
          <p:nvPr/>
        </p:nvSpPr>
        <p:spPr>
          <a:xfrm>
            <a:off x="685800" y="1600200"/>
            <a:ext cx="5495700" cy="731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PRODUCERS</a:t>
            </a:r>
            <a:endParaRPr sz="2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Who, role in creating Data Card</a:t>
            </a:r>
            <a:endParaRPr sz="2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" name="Google Shape;494;p58"/>
          <p:cNvSpPr txBox="1"/>
          <p:nvPr/>
        </p:nvSpPr>
        <p:spPr>
          <a:xfrm>
            <a:off x="6401850" y="1600200"/>
            <a:ext cx="5495700" cy="731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AGENTS</a:t>
            </a:r>
            <a:endParaRPr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5" name="Google Shape;495;p58"/>
          <p:cNvSpPr txBox="1"/>
          <p:nvPr/>
        </p:nvSpPr>
        <p:spPr>
          <a:xfrm>
            <a:off x="12097500" y="1600200"/>
            <a:ext cx="5495400" cy="731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</a:rPr>
              <a:t>USERS</a:t>
            </a:r>
            <a:endParaRPr sz="2000">
              <a:solidFill>
                <a:schemeClr val="hlink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000">
              <a:solidFill>
                <a:schemeClr val="hlink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6" name="Google Shape;496;p58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Who are most likely to read your Data Cards?</a:t>
            </a:r>
            <a:endParaRPr sz="3600"/>
          </a:p>
        </p:txBody>
      </p:sp>
      <p:sp>
        <p:nvSpPr>
          <p:cNvPr id="502" name="Google Shape;502;p59"/>
          <p:cNvSpPr txBox="1"/>
          <p:nvPr/>
        </p:nvSpPr>
        <p:spPr>
          <a:xfrm>
            <a:off x="685800" y="1600200"/>
            <a:ext cx="5486400" cy="723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PRODUCERS</a:t>
            </a:r>
            <a:endParaRPr sz="2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Who, use for Data Card</a:t>
            </a:r>
            <a:endParaRPr sz="2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3" name="Google Shape;503;p59"/>
          <p:cNvSpPr txBox="1"/>
          <p:nvPr/>
        </p:nvSpPr>
        <p:spPr>
          <a:xfrm>
            <a:off x="6402225" y="1600200"/>
            <a:ext cx="5484900" cy="723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AGENTS</a:t>
            </a:r>
            <a:endParaRPr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Who, use for Data Card</a:t>
            </a:r>
            <a:endParaRPr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4" name="Google Shape;504;p59"/>
          <p:cNvSpPr txBox="1"/>
          <p:nvPr/>
        </p:nvSpPr>
        <p:spPr>
          <a:xfrm>
            <a:off x="12097500" y="1600200"/>
            <a:ext cx="5486400" cy="723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762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</a:rPr>
              <a:t>USERS</a:t>
            </a:r>
            <a:endParaRPr sz="2000">
              <a:solidFill>
                <a:schemeClr val="hlink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Who, use for Data Card</a:t>
            </a:r>
            <a:endParaRPr sz="2000">
              <a:solidFill>
                <a:schemeClr val="hlink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5" name="Google Shape;505;p59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Summarize: Who are the target readers (agents) of your Data Card?</a:t>
            </a:r>
            <a:endParaRPr sz="3600"/>
          </a:p>
        </p:txBody>
      </p:sp>
      <p:sp>
        <p:nvSpPr>
          <p:cNvPr id="511" name="Google Shape;511;p60"/>
          <p:cNvSpPr/>
          <p:nvPr/>
        </p:nvSpPr>
        <p:spPr>
          <a:xfrm>
            <a:off x="6391650" y="2005100"/>
            <a:ext cx="55047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SemiBold"/>
              <a:buAutoNum type="arabicPeriod"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2" name="Google Shape;512;p60"/>
          <p:cNvSpPr/>
          <p:nvPr/>
        </p:nvSpPr>
        <p:spPr>
          <a:xfrm>
            <a:off x="3845675" y="4332800"/>
            <a:ext cx="51744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3" name="Google Shape;513;p60"/>
          <p:cNvSpPr/>
          <p:nvPr/>
        </p:nvSpPr>
        <p:spPr>
          <a:xfrm>
            <a:off x="9267996" y="4332800"/>
            <a:ext cx="51744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4" name="Google Shape;514;p60"/>
          <p:cNvSpPr/>
          <p:nvPr/>
        </p:nvSpPr>
        <p:spPr>
          <a:xfrm>
            <a:off x="1094750" y="6660500"/>
            <a:ext cx="51915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5" name="Google Shape;515;p60"/>
          <p:cNvSpPr/>
          <p:nvPr/>
        </p:nvSpPr>
        <p:spPr>
          <a:xfrm>
            <a:off x="6548259" y="6660500"/>
            <a:ext cx="51915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5.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6" name="Google Shape;516;p60"/>
          <p:cNvSpPr/>
          <p:nvPr/>
        </p:nvSpPr>
        <p:spPr>
          <a:xfrm>
            <a:off x="12001769" y="6660500"/>
            <a:ext cx="5191500" cy="1989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6. ✍️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7" name="Google Shape;517;p60"/>
          <p:cNvSpPr txBox="1"/>
          <p:nvPr/>
        </p:nvSpPr>
        <p:spPr>
          <a:xfrm>
            <a:off x="3998075" y="2462300"/>
            <a:ext cx="228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Top Priority: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8" name="Google Shape;518;p60"/>
          <p:cNvSpPr txBox="1"/>
          <p:nvPr/>
        </p:nvSpPr>
        <p:spPr>
          <a:xfrm>
            <a:off x="1247150" y="4790000"/>
            <a:ext cx="250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Medium Priority:</a:t>
            </a:r>
            <a:endParaRPr sz="24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9" name="Google Shape;519;p60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0" name="Google Shape;520;p60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If your group is unable to reach agreement on your agents, we suggest using the Priority Matrix.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/>
          <p:nvPr/>
        </p:nvSpPr>
        <p:spPr>
          <a:xfrm>
            <a:off x="2574489" y="1730385"/>
            <a:ext cx="6306600" cy="34293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1"/>
          <p:cNvSpPr txBox="1"/>
          <p:nvPr/>
        </p:nvSpPr>
        <p:spPr>
          <a:xfrm>
            <a:off x="14208750" y="8680060"/>
            <a:ext cx="1042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EXPERT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7" name="Google Shape;527;p61"/>
          <p:cNvSpPr txBox="1"/>
          <p:nvPr/>
        </p:nvSpPr>
        <p:spPr>
          <a:xfrm>
            <a:off x="1392100" y="1654935"/>
            <a:ext cx="1042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EXPERT 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8" name="Google Shape;528;p61"/>
          <p:cNvSpPr txBox="1"/>
          <p:nvPr/>
        </p:nvSpPr>
        <p:spPr>
          <a:xfrm>
            <a:off x="2567775" y="8663385"/>
            <a:ext cx="956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NOVICE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61"/>
          <p:cNvSpPr txBox="1"/>
          <p:nvPr/>
        </p:nvSpPr>
        <p:spPr>
          <a:xfrm>
            <a:off x="1392100" y="8232960"/>
            <a:ext cx="1042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NOVICE</a:t>
            </a:r>
            <a:endParaRPr sz="16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61"/>
          <p:cNvSpPr/>
          <p:nvPr/>
        </p:nvSpPr>
        <p:spPr>
          <a:xfrm>
            <a:off x="2574489" y="5234165"/>
            <a:ext cx="6306600" cy="342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1"/>
          <p:cNvSpPr/>
          <p:nvPr/>
        </p:nvSpPr>
        <p:spPr>
          <a:xfrm>
            <a:off x="8944653" y="1730385"/>
            <a:ext cx="6306600" cy="3429300"/>
          </a:xfrm>
          <a:prstGeom prst="rect">
            <a:avLst/>
          </a:prstGeom>
          <a:solidFill>
            <a:srgbClr val="FFE9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1"/>
          <p:cNvSpPr/>
          <p:nvPr/>
        </p:nvSpPr>
        <p:spPr>
          <a:xfrm>
            <a:off x="8944653" y="5234165"/>
            <a:ext cx="6306600" cy="34293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" name="Google Shape;533;p61"/>
          <p:cNvCxnSpPr/>
          <p:nvPr/>
        </p:nvCxnSpPr>
        <p:spPr>
          <a:xfrm>
            <a:off x="2571550" y="1723975"/>
            <a:ext cx="0" cy="6936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61"/>
          <p:cNvCxnSpPr/>
          <p:nvPr/>
        </p:nvCxnSpPr>
        <p:spPr>
          <a:xfrm rot="10800000">
            <a:off x="2567775" y="8647560"/>
            <a:ext cx="126987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61"/>
          <p:cNvSpPr txBox="1"/>
          <p:nvPr/>
        </p:nvSpPr>
        <p:spPr>
          <a:xfrm rot="-5400000">
            <a:off x="577750" y="4920110"/>
            <a:ext cx="322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DATA FLUENCY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36" name="Google Shape;536;p61"/>
          <p:cNvSpPr txBox="1"/>
          <p:nvPr/>
        </p:nvSpPr>
        <p:spPr>
          <a:xfrm>
            <a:off x="7315200" y="8739585"/>
            <a:ext cx="322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DOMAIN EXPERTISE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37" name="Google Shape;537;p61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Agent Characteristics: Data Fluency and Domain Expertise</a:t>
            </a:r>
            <a:endParaRPr sz="3600"/>
          </a:p>
        </p:txBody>
      </p:sp>
      <p:sp>
        <p:nvSpPr>
          <p:cNvPr id="538" name="Google Shape;538;p61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Use this slide to discuss the backgrounds of your agents.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If you are unable to gauge this, we recommend the Align on Agents activity.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Skip this slide if you’re going to go through Priority Matrix and/or Align on Agents.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9" name="Google Shape;539;p61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Checklist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545" name="Google Shape;545;p62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A map of stakeholders in your dataset’s lifecycle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Their role in creating Data Cards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Their uses for Data Cards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An intuition for downstream needs for dataset documentation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46" name="Google Shape;546;p62"/>
          <p:cNvSpPr/>
          <p:nvPr/>
        </p:nvSpPr>
        <p:spPr>
          <a:xfrm>
            <a:off x="915975" y="3651678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47" name="Google Shape;547;p62"/>
          <p:cNvSpPr/>
          <p:nvPr/>
        </p:nvSpPr>
        <p:spPr>
          <a:xfrm>
            <a:off x="915975" y="4725620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48" name="Google Shape;548;p62"/>
          <p:cNvSpPr/>
          <p:nvPr/>
        </p:nvSpPr>
        <p:spPr>
          <a:xfrm>
            <a:off x="915975" y="5875761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49" name="Google Shape;549;p62"/>
          <p:cNvSpPr/>
          <p:nvPr/>
        </p:nvSpPr>
        <p:spPr>
          <a:xfrm>
            <a:off x="915975" y="6949703"/>
            <a:ext cx="432300" cy="42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3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55" name="Google Shape;55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3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425354"/>
                </a:solidFill>
              </a:rPr>
              <a:t>02	Inspect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55434" r="25530" t="0"/>
          <a:stretch/>
        </p:blipFill>
        <p:spPr>
          <a:xfrm>
            <a:off x="76200" y="0"/>
            <a:ext cx="3481248" cy="10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0" l="189" r="179" t="0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4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2" name="Google Shape;56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your Stakeholders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 basic activity for teams to decide on target audiences for their Data Cards.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8" name="Google Shape;308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map of stakeholders in your dataset(s) lifecycle. Use this to decide the audience of your Data Card(s).</a:t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4294967295" type="ctrTitle"/>
          </p:nvPr>
        </p:nvSpPr>
        <p:spPr>
          <a:xfrm>
            <a:off x="5059225" y="5192950"/>
            <a:ext cx="3302700" cy="1926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4" name="Google Shape;314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Use the Typology of Stakeholders to identify stakeholders who will produce and/or interact with your dataset(s)’ documentation. Decide how they may might contribute to the creation of Data Cards(s), or use them.</a:t>
            </a:r>
            <a:endParaRPr/>
          </a:p>
        </p:txBody>
      </p:sp>
      <p:sp>
        <p:nvSpPr>
          <p:cNvPr id="315" name="Google Shape;315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Produce a map of stakeholders in your dataset’s lifecycle(s) that highlights key touchpoints where they interact with documentation.</a:t>
            </a:r>
            <a:endParaRPr/>
          </a:p>
        </p:txBody>
      </p:sp>
      <p:sp>
        <p:nvSpPr>
          <p:cNvPr id="316" name="Google Shape;316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Basic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685800" y="1600207"/>
            <a:ext cx="11201400" cy="777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Producers =</a:t>
            </a:r>
            <a:r>
              <a:rPr lang="en"/>
              <a:t> create datasets and/or documentation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Agents =</a:t>
            </a:r>
            <a:r>
              <a:rPr lang="en"/>
              <a:t> </a:t>
            </a:r>
            <a:r>
              <a:rPr lang="en"/>
              <a:t>use, evaluate, or determine how the dataset is or should be used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Users =</a:t>
            </a:r>
            <a:r>
              <a:rPr lang="en"/>
              <a:t> contribute to data and represent demographics who are impacted by the way data is used</a:t>
            </a:r>
            <a:endParaRPr/>
          </a:p>
        </p:txBody>
      </p:sp>
      <p:sp>
        <p:nvSpPr>
          <p:cNvPr id="322" name="Google Shape;322;p49"/>
          <p:cNvSpPr txBox="1"/>
          <p:nvPr>
            <p:ph idx="1" type="body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Stakeholders in a dataset’s lifecycle can be bucketed into </a:t>
            </a:r>
            <a:r>
              <a:rPr lang="en" sz="2600">
                <a:highlight>
                  <a:schemeClr val="lt1"/>
                </a:highlight>
              </a:rPr>
              <a:t>three categories</a:t>
            </a:r>
            <a:endParaRPr sz="2600">
              <a:highlight>
                <a:schemeClr val="lt1"/>
              </a:highlight>
            </a:endParaRPr>
          </a:p>
        </p:txBody>
      </p:sp>
      <p:pic>
        <p:nvPicPr>
          <p:cNvPr id="323" name="Google Shape;3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4600" y="4992475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/>
          <p:nvPr/>
        </p:nvSpPr>
        <p:spPr>
          <a:xfrm flipH="1" rot="10798940">
            <a:off x="6190500" y="5542340"/>
            <a:ext cx="973200" cy="954000"/>
          </a:xfrm>
          <a:prstGeom prst="bentArrow">
            <a:avLst>
              <a:gd fmla="val 6095" name="adj1"/>
              <a:gd fmla="val 13476" name="adj2"/>
              <a:gd fmla="val 22605" name="adj3"/>
              <a:gd fmla="val 77395" name="adj4"/>
            </a:avLst>
          </a:prstGeom>
          <a:solidFill>
            <a:srgbClr val="CDDC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0"/>
          <p:cNvSpPr/>
          <p:nvPr/>
        </p:nvSpPr>
        <p:spPr>
          <a:xfrm flipH="1" rot="10798940">
            <a:off x="12332125" y="5542340"/>
            <a:ext cx="973200" cy="954000"/>
          </a:xfrm>
          <a:prstGeom prst="bentArrow">
            <a:avLst>
              <a:gd fmla="val 6095" name="adj1"/>
              <a:gd fmla="val 13476" name="adj2"/>
              <a:gd fmla="val 22605" name="adj3"/>
              <a:gd fmla="val 77395" name="adj4"/>
            </a:avLst>
          </a:prstGeom>
          <a:solidFill>
            <a:srgbClr val="CDDC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50"/>
          <p:cNvGrpSpPr/>
          <p:nvPr/>
        </p:nvGrpSpPr>
        <p:grpSpPr>
          <a:xfrm>
            <a:off x="1812510" y="2116311"/>
            <a:ext cx="2583126" cy="4737698"/>
            <a:chOff x="2124356" y="2787800"/>
            <a:chExt cx="2641773" cy="4845263"/>
          </a:xfrm>
        </p:grpSpPr>
        <p:pic>
          <p:nvPicPr>
            <p:cNvPr id="331" name="Google Shape;33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1760" y="3702136"/>
              <a:ext cx="2124370" cy="2124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8339" y="2787800"/>
              <a:ext cx="1124102" cy="1124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24356" y="5842654"/>
              <a:ext cx="1790410" cy="1790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50"/>
          <p:cNvSpPr/>
          <p:nvPr/>
        </p:nvSpPr>
        <p:spPr>
          <a:xfrm>
            <a:off x="685800" y="686177"/>
            <a:ext cx="5504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Rubik Medium"/>
                <a:ea typeface="Rubik Medium"/>
                <a:cs typeface="Rubik Medium"/>
                <a:sym typeface="Rubik Medium"/>
              </a:rPr>
              <a:t>PRODUCERS</a:t>
            </a:r>
            <a:endParaRPr sz="3200">
              <a:solidFill>
                <a:schemeClr val="accent5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of datasets and documentation</a:t>
            </a:r>
            <a:endParaRPr sz="24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685800" y="7476596"/>
            <a:ext cx="5504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5354"/>
                </a:solidFill>
                <a:latin typeface="Inter"/>
                <a:ea typeface="Inter"/>
                <a:cs typeface="Inter"/>
                <a:sym typeface="Inter"/>
              </a:rPr>
              <a:t>Dataset Ownership</a:t>
            </a:r>
            <a:endParaRPr sz="2200">
              <a:solidFill>
                <a:srgbClr val="42535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5354"/>
                </a:solidFill>
                <a:latin typeface="Inter"/>
                <a:ea typeface="Inter"/>
                <a:cs typeface="Inter"/>
                <a:sym typeface="Inter"/>
              </a:rPr>
              <a:t>Launch and Maintenance</a:t>
            </a:r>
            <a:endParaRPr sz="2200">
              <a:solidFill>
                <a:srgbClr val="4253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6" name="Google Shape;336;p50"/>
          <p:cNvGrpSpPr/>
          <p:nvPr/>
        </p:nvGrpSpPr>
        <p:grpSpPr>
          <a:xfrm>
            <a:off x="7829124" y="2031351"/>
            <a:ext cx="2589620" cy="4984254"/>
            <a:chOff x="8166183" y="2700911"/>
            <a:chExt cx="2648415" cy="5097417"/>
          </a:xfrm>
        </p:grpSpPr>
        <p:pic>
          <p:nvPicPr>
            <p:cNvPr id="337" name="Google Shape;337;p50"/>
            <p:cNvPicPr preferRelativeResize="0"/>
            <p:nvPr/>
          </p:nvPicPr>
          <p:blipFill rotWithShape="1">
            <a:blip r:embed="rId6">
              <a:alphaModFix/>
            </a:blip>
            <a:srcRect b="0" l="89" r="99" t="0"/>
            <a:stretch/>
          </p:blipFill>
          <p:spPr>
            <a:xfrm>
              <a:off x="8166183" y="2700911"/>
              <a:ext cx="1313183" cy="1315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50"/>
            <p:cNvPicPr preferRelativeResize="0"/>
            <p:nvPr/>
          </p:nvPicPr>
          <p:blipFill rotWithShape="1">
            <a:blip r:embed="rId7">
              <a:alphaModFix/>
            </a:blip>
            <a:srcRect b="0" l="89" r="99" t="0"/>
            <a:stretch/>
          </p:blipFill>
          <p:spPr>
            <a:xfrm>
              <a:off x="8981289" y="3688450"/>
              <a:ext cx="1833309" cy="183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50"/>
            <p:cNvPicPr preferRelativeResize="0"/>
            <p:nvPr/>
          </p:nvPicPr>
          <p:blipFill rotWithShape="1">
            <a:blip r:embed="rId8">
              <a:alphaModFix/>
            </a:blip>
            <a:srcRect b="0" l="89" r="99" t="0"/>
            <a:stretch/>
          </p:blipFill>
          <p:spPr>
            <a:xfrm>
              <a:off x="8166583" y="5248369"/>
              <a:ext cx="1434953" cy="1437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50"/>
            <p:cNvPicPr preferRelativeResize="0"/>
            <p:nvPr/>
          </p:nvPicPr>
          <p:blipFill rotWithShape="1">
            <a:blip r:embed="rId9">
              <a:alphaModFix/>
            </a:blip>
            <a:srcRect b="0" l="99" r="89" t="0"/>
            <a:stretch/>
          </p:blipFill>
          <p:spPr>
            <a:xfrm>
              <a:off x="9670685" y="5797439"/>
              <a:ext cx="955296" cy="957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50"/>
            <p:cNvPicPr preferRelativeResize="0"/>
            <p:nvPr/>
          </p:nvPicPr>
          <p:blipFill rotWithShape="1">
            <a:blip r:embed="rId10">
              <a:alphaModFix/>
            </a:blip>
            <a:srcRect b="0" l="89" r="99" t="0"/>
            <a:stretch/>
          </p:blipFill>
          <p:spPr>
            <a:xfrm>
              <a:off x="9108879" y="6841223"/>
              <a:ext cx="955298" cy="9571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50"/>
          <p:cNvSpPr/>
          <p:nvPr/>
        </p:nvSpPr>
        <p:spPr>
          <a:xfrm>
            <a:off x="6400800" y="685800"/>
            <a:ext cx="5504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  <a:latin typeface="Rubik Medium"/>
                <a:ea typeface="Rubik Medium"/>
                <a:cs typeface="Rubik Medium"/>
                <a:sym typeface="Rubik Medium"/>
              </a:rPr>
              <a:t>AGENTS</a:t>
            </a:r>
            <a:br>
              <a:rPr b="1" lang="en" sz="28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" sz="24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use datasets and documentation</a:t>
            </a:r>
            <a:endParaRPr b="1" sz="24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3" name="Google Shape;343;p50"/>
          <p:cNvSpPr txBox="1"/>
          <p:nvPr/>
        </p:nvSpPr>
        <p:spPr>
          <a:xfrm>
            <a:off x="6400812" y="7476596"/>
            <a:ext cx="54864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5354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Dataset Use</a:t>
            </a:r>
            <a:endParaRPr sz="2200">
              <a:solidFill>
                <a:srgbClr val="425354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5354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Pipeline Maintenance</a:t>
            </a:r>
            <a:endParaRPr sz="2200">
              <a:solidFill>
                <a:srgbClr val="425354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4" name="Google Shape;344;p50"/>
          <p:cNvGrpSpPr/>
          <p:nvPr/>
        </p:nvGrpSpPr>
        <p:grpSpPr>
          <a:xfrm>
            <a:off x="14286576" y="2693750"/>
            <a:ext cx="1847227" cy="3898273"/>
            <a:chOff x="13905259" y="3378349"/>
            <a:chExt cx="1889167" cy="3986779"/>
          </a:xfrm>
        </p:grpSpPr>
        <p:pic>
          <p:nvPicPr>
            <p:cNvPr id="345" name="Google Shape;345;p50"/>
            <p:cNvPicPr preferRelativeResize="0"/>
            <p:nvPr/>
          </p:nvPicPr>
          <p:blipFill rotWithShape="1">
            <a:blip r:embed="rId11">
              <a:alphaModFix/>
            </a:blip>
            <a:srcRect b="0" l="179" r="169" t="0"/>
            <a:stretch/>
          </p:blipFill>
          <p:spPr>
            <a:xfrm>
              <a:off x="13905259" y="3378349"/>
              <a:ext cx="1756333" cy="1759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50"/>
            <p:cNvPicPr preferRelativeResize="0"/>
            <p:nvPr/>
          </p:nvPicPr>
          <p:blipFill rotWithShape="1">
            <a:blip r:embed="rId12">
              <a:alphaModFix/>
            </a:blip>
            <a:srcRect b="0" l="169" r="179" t="0"/>
            <a:stretch/>
          </p:blipFill>
          <p:spPr>
            <a:xfrm>
              <a:off x="14046238" y="6154905"/>
              <a:ext cx="1207945" cy="1210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50"/>
            <p:cNvPicPr preferRelativeResize="0"/>
            <p:nvPr/>
          </p:nvPicPr>
          <p:blipFill rotWithShape="1">
            <a:blip r:embed="rId13">
              <a:alphaModFix/>
            </a:blip>
            <a:srcRect b="0" l="169" r="179" t="0"/>
            <a:stretch/>
          </p:blipFill>
          <p:spPr>
            <a:xfrm>
              <a:off x="14839137" y="5265027"/>
              <a:ext cx="955289" cy="957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50"/>
            <p:cNvPicPr preferRelativeResize="0"/>
            <p:nvPr/>
          </p:nvPicPr>
          <p:blipFill rotWithShape="1">
            <a:blip r:embed="rId14">
              <a:alphaModFix/>
            </a:blip>
            <a:srcRect b="0" l="169" r="169" t="0"/>
            <a:stretch/>
          </p:blipFill>
          <p:spPr>
            <a:xfrm>
              <a:off x="13985926" y="5138054"/>
              <a:ext cx="720797" cy="72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50"/>
          <p:cNvSpPr/>
          <p:nvPr/>
        </p:nvSpPr>
        <p:spPr>
          <a:xfrm>
            <a:off x="12097500" y="686177"/>
            <a:ext cx="5504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C4F50"/>
                </a:solidFill>
                <a:latin typeface="Rubik Medium"/>
                <a:ea typeface="Rubik Medium"/>
                <a:cs typeface="Rubik Medium"/>
                <a:sym typeface="Rubik Medium"/>
              </a:rPr>
              <a:t>USERS</a:t>
            </a:r>
            <a:endParaRPr b="1" sz="3200">
              <a:solidFill>
                <a:srgbClr val="3C4F5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interact with products using data</a:t>
            </a:r>
            <a:endParaRPr b="1" sz="24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0" name="Google Shape;350;p50"/>
          <p:cNvSpPr txBox="1"/>
          <p:nvPr/>
        </p:nvSpPr>
        <p:spPr>
          <a:xfrm>
            <a:off x="12097500" y="7476596"/>
            <a:ext cx="54864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5354"/>
                </a:solidFill>
                <a:latin typeface="Inter"/>
                <a:ea typeface="Inter"/>
                <a:cs typeface="Inter"/>
                <a:sym typeface="Inter"/>
              </a:rPr>
              <a:t>Product Experience</a:t>
            </a:r>
            <a:endParaRPr sz="2200">
              <a:solidFill>
                <a:srgbClr val="42535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5354"/>
                </a:solidFill>
                <a:latin typeface="Inter"/>
                <a:ea typeface="Inter"/>
                <a:cs typeface="Inter"/>
                <a:sym typeface="Inter"/>
              </a:rPr>
              <a:t>Data Contribution</a:t>
            </a:r>
            <a:endParaRPr sz="2200">
              <a:solidFill>
                <a:srgbClr val="4253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1" name="Google Shape;351;p50"/>
          <p:cNvGrpSpPr/>
          <p:nvPr/>
        </p:nvGrpSpPr>
        <p:grpSpPr>
          <a:xfrm>
            <a:off x="5172040" y="3015294"/>
            <a:ext cx="2036833" cy="2635400"/>
            <a:chOff x="489100" y="266800"/>
            <a:chExt cx="3225900" cy="4173900"/>
          </a:xfrm>
        </p:grpSpPr>
        <p:sp>
          <p:nvSpPr>
            <p:cNvPr id="352" name="Google Shape;352;p50"/>
            <p:cNvSpPr/>
            <p:nvPr/>
          </p:nvSpPr>
          <p:spPr>
            <a:xfrm>
              <a:off x="489100" y="266800"/>
              <a:ext cx="3225900" cy="4173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152400">
                <a:srgbClr val="6F8D8E">
                  <a:alpha val="20000"/>
                </a:srgbClr>
              </a:outerShdw>
            </a:effectLst>
          </p:spPr>
          <p:txBody>
            <a:bodyPr anchorCtr="0" anchor="t" bIns="91425" lIns="228600" spcFirstLastPara="1" rIns="91425" wrap="square" tIns="228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353" name="Google Shape;353;p50"/>
            <p:cNvGrpSpPr/>
            <p:nvPr/>
          </p:nvGrpSpPr>
          <p:grpSpPr>
            <a:xfrm>
              <a:off x="620475" y="638075"/>
              <a:ext cx="2958324" cy="3656070"/>
              <a:chOff x="544275" y="638075"/>
              <a:chExt cx="2958324" cy="3656070"/>
            </a:xfrm>
          </p:grpSpPr>
          <p:sp>
            <p:nvSpPr>
              <p:cNvPr id="354" name="Google Shape;354;p50"/>
              <p:cNvSpPr/>
              <p:nvPr/>
            </p:nvSpPr>
            <p:spPr>
              <a:xfrm>
                <a:off x="544275" y="638075"/>
                <a:ext cx="935100" cy="393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50"/>
              <p:cNvSpPr/>
              <p:nvPr/>
            </p:nvSpPr>
            <p:spPr>
              <a:xfrm>
                <a:off x="1525845" y="638106"/>
                <a:ext cx="999900" cy="393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50"/>
              <p:cNvSpPr/>
              <p:nvPr/>
            </p:nvSpPr>
            <p:spPr>
              <a:xfrm>
                <a:off x="2567499" y="638117"/>
                <a:ext cx="935100" cy="393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50"/>
              <p:cNvSpPr/>
              <p:nvPr/>
            </p:nvSpPr>
            <p:spPr>
              <a:xfrm>
                <a:off x="544275" y="1186187"/>
                <a:ext cx="935100" cy="756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50"/>
              <p:cNvSpPr/>
              <p:nvPr/>
            </p:nvSpPr>
            <p:spPr>
              <a:xfrm>
                <a:off x="1525845" y="1186260"/>
                <a:ext cx="999900" cy="756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50"/>
              <p:cNvSpPr/>
              <p:nvPr/>
            </p:nvSpPr>
            <p:spPr>
              <a:xfrm>
                <a:off x="2567499" y="1186270"/>
                <a:ext cx="935100" cy="756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50"/>
              <p:cNvSpPr/>
              <p:nvPr/>
            </p:nvSpPr>
            <p:spPr>
              <a:xfrm>
                <a:off x="544275" y="2082562"/>
                <a:ext cx="935100" cy="183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50"/>
              <p:cNvSpPr/>
              <p:nvPr/>
            </p:nvSpPr>
            <p:spPr>
              <a:xfrm>
                <a:off x="1525843" y="2082580"/>
                <a:ext cx="999900" cy="183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50"/>
              <p:cNvSpPr/>
              <p:nvPr/>
            </p:nvSpPr>
            <p:spPr>
              <a:xfrm>
                <a:off x="2567497" y="2082587"/>
                <a:ext cx="935100" cy="183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50"/>
              <p:cNvSpPr/>
              <p:nvPr/>
            </p:nvSpPr>
            <p:spPr>
              <a:xfrm>
                <a:off x="544275" y="2410275"/>
                <a:ext cx="935100" cy="954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50"/>
              <p:cNvSpPr/>
              <p:nvPr/>
            </p:nvSpPr>
            <p:spPr>
              <a:xfrm>
                <a:off x="1525844" y="2410377"/>
                <a:ext cx="999900" cy="9546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50"/>
              <p:cNvSpPr/>
              <p:nvPr/>
            </p:nvSpPr>
            <p:spPr>
              <a:xfrm>
                <a:off x="2567499" y="2410385"/>
                <a:ext cx="935100" cy="9546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50"/>
              <p:cNvSpPr/>
              <p:nvPr/>
            </p:nvSpPr>
            <p:spPr>
              <a:xfrm>
                <a:off x="544275" y="3538050"/>
                <a:ext cx="935100" cy="756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50"/>
              <p:cNvSpPr/>
              <p:nvPr/>
            </p:nvSpPr>
            <p:spPr>
              <a:xfrm>
                <a:off x="1525843" y="3538139"/>
                <a:ext cx="999900" cy="756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50"/>
              <p:cNvSpPr/>
              <p:nvPr/>
            </p:nvSpPr>
            <p:spPr>
              <a:xfrm>
                <a:off x="2567497" y="3538145"/>
                <a:ext cx="935100" cy="756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9" name="Google Shape;369;p50"/>
            <p:cNvSpPr/>
            <p:nvPr/>
          </p:nvSpPr>
          <p:spPr>
            <a:xfrm>
              <a:off x="2652725" y="680050"/>
              <a:ext cx="910500" cy="309600"/>
            </a:xfrm>
            <a:prstGeom prst="rect">
              <a:avLst/>
            </a:prstGeom>
            <a:solidFill>
              <a:srgbClr val="3C4043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2652725" y="2114002"/>
              <a:ext cx="910500" cy="120600"/>
            </a:xfrm>
            <a:prstGeom prst="rect">
              <a:avLst/>
            </a:prstGeom>
            <a:solidFill>
              <a:srgbClr val="3C4043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" name="Google Shape;371;p50"/>
            <p:cNvGrpSpPr/>
            <p:nvPr/>
          </p:nvGrpSpPr>
          <p:grpSpPr>
            <a:xfrm>
              <a:off x="2652733" y="1269574"/>
              <a:ext cx="910628" cy="589260"/>
              <a:chOff x="2550781" y="1273448"/>
              <a:chExt cx="962100" cy="589260"/>
            </a:xfrm>
          </p:grpSpPr>
          <p:sp>
            <p:nvSpPr>
              <p:cNvPr id="372" name="Google Shape;372;p50"/>
              <p:cNvSpPr/>
              <p:nvPr/>
            </p:nvSpPr>
            <p:spPr>
              <a:xfrm>
                <a:off x="2550781" y="1273448"/>
                <a:ext cx="962100" cy="319200"/>
              </a:xfrm>
              <a:prstGeom prst="rect">
                <a:avLst/>
              </a:prstGeom>
              <a:solidFill>
                <a:srgbClr val="3C4043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50"/>
              <p:cNvSpPr/>
              <p:nvPr/>
            </p:nvSpPr>
            <p:spPr>
              <a:xfrm>
                <a:off x="2550781" y="1625408"/>
                <a:ext cx="962100" cy="237300"/>
              </a:xfrm>
              <a:prstGeom prst="rect">
                <a:avLst/>
              </a:prstGeom>
              <a:solidFill>
                <a:srgbClr val="3C4043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50"/>
            <p:cNvGrpSpPr/>
            <p:nvPr/>
          </p:nvGrpSpPr>
          <p:grpSpPr>
            <a:xfrm>
              <a:off x="2652725" y="2430999"/>
              <a:ext cx="910635" cy="917000"/>
              <a:chOff x="2550773" y="2465155"/>
              <a:chExt cx="962108" cy="917000"/>
            </a:xfrm>
          </p:grpSpPr>
          <p:sp>
            <p:nvSpPr>
              <p:cNvPr id="375" name="Google Shape;375;p50"/>
              <p:cNvSpPr/>
              <p:nvPr/>
            </p:nvSpPr>
            <p:spPr>
              <a:xfrm>
                <a:off x="2550773" y="2465155"/>
                <a:ext cx="962100" cy="201000"/>
              </a:xfrm>
              <a:prstGeom prst="rect">
                <a:avLst/>
              </a:prstGeom>
              <a:solidFill>
                <a:srgbClr val="3C4043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2550781" y="2696700"/>
                <a:ext cx="962100" cy="304200"/>
              </a:xfrm>
              <a:prstGeom prst="rect">
                <a:avLst/>
              </a:prstGeom>
              <a:solidFill>
                <a:srgbClr val="3C4043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2550773" y="3031455"/>
                <a:ext cx="962100" cy="350700"/>
              </a:xfrm>
              <a:prstGeom prst="rect">
                <a:avLst/>
              </a:prstGeom>
              <a:solidFill>
                <a:srgbClr val="3C4043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50"/>
            <p:cNvGrpSpPr/>
            <p:nvPr/>
          </p:nvGrpSpPr>
          <p:grpSpPr>
            <a:xfrm>
              <a:off x="2652725" y="3573175"/>
              <a:ext cx="910635" cy="685750"/>
              <a:chOff x="2550773" y="3598771"/>
              <a:chExt cx="962108" cy="685750"/>
            </a:xfrm>
          </p:grpSpPr>
          <p:sp>
            <p:nvSpPr>
              <p:cNvPr id="379" name="Google Shape;379;p50"/>
              <p:cNvSpPr/>
              <p:nvPr/>
            </p:nvSpPr>
            <p:spPr>
              <a:xfrm>
                <a:off x="2550773" y="3598771"/>
                <a:ext cx="962100" cy="269100"/>
              </a:xfrm>
              <a:prstGeom prst="rect">
                <a:avLst/>
              </a:prstGeom>
              <a:solidFill>
                <a:srgbClr val="3C4043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50"/>
              <p:cNvSpPr/>
              <p:nvPr/>
            </p:nvSpPr>
            <p:spPr>
              <a:xfrm>
                <a:off x="2550781" y="3892300"/>
                <a:ext cx="962100" cy="98700"/>
              </a:xfrm>
              <a:prstGeom prst="rect">
                <a:avLst/>
              </a:prstGeom>
              <a:solidFill>
                <a:srgbClr val="3C4043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50"/>
              <p:cNvSpPr/>
              <p:nvPr/>
            </p:nvSpPr>
            <p:spPr>
              <a:xfrm>
                <a:off x="2550773" y="4015421"/>
                <a:ext cx="962100" cy="269100"/>
              </a:xfrm>
              <a:prstGeom prst="rect">
                <a:avLst/>
              </a:prstGeom>
              <a:solidFill>
                <a:srgbClr val="3C4043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2" name="Google Shape;382;p50"/>
            <p:cNvSpPr/>
            <p:nvPr/>
          </p:nvSpPr>
          <p:spPr>
            <a:xfrm>
              <a:off x="1625050" y="680050"/>
              <a:ext cx="953100" cy="201000"/>
            </a:xfrm>
            <a:prstGeom prst="roundRect">
              <a:avLst>
                <a:gd fmla="val 10621" name="adj"/>
              </a:avLst>
            </a:prstGeom>
            <a:solidFill>
              <a:srgbClr val="9AA0A6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1625050" y="1265245"/>
              <a:ext cx="953100" cy="589200"/>
            </a:xfrm>
            <a:prstGeom prst="roundRect">
              <a:avLst>
                <a:gd fmla="val 3924" name="adj"/>
              </a:avLst>
            </a:prstGeom>
            <a:solidFill>
              <a:srgbClr val="9AA0A6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4" name="Google Shape;384;p50"/>
            <p:cNvGrpSpPr/>
            <p:nvPr/>
          </p:nvGrpSpPr>
          <p:grpSpPr>
            <a:xfrm>
              <a:off x="1625050" y="2097395"/>
              <a:ext cx="953100" cy="153837"/>
              <a:chOff x="1548850" y="2091157"/>
              <a:chExt cx="953100" cy="153837"/>
            </a:xfrm>
          </p:grpSpPr>
          <p:sp>
            <p:nvSpPr>
              <p:cNvPr id="385" name="Google Shape;385;p50"/>
              <p:cNvSpPr/>
              <p:nvPr/>
            </p:nvSpPr>
            <p:spPr>
              <a:xfrm>
                <a:off x="1548850" y="2091157"/>
                <a:ext cx="953100" cy="68100"/>
              </a:xfrm>
              <a:prstGeom prst="roundRect">
                <a:avLst>
                  <a:gd fmla="val 19456" name="adj"/>
                </a:avLst>
              </a:prstGeom>
              <a:solidFill>
                <a:srgbClr val="9AA0A6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50"/>
              <p:cNvSpPr/>
              <p:nvPr/>
            </p:nvSpPr>
            <p:spPr>
              <a:xfrm>
                <a:off x="1548850" y="2176894"/>
                <a:ext cx="953100" cy="68100"/>
              </a:xfrm>
              <a:prstGeom prst="roundRect">
                <a:avLst>
                  <a:gd fmla="val 16667" name="adj"/>
                </a:avLst>
              </a:prstGeom>
              <a:solidFill>
                <a:srgbClr val="9AA0A6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" name="Google Shape;387;p50"/>
            <p:cNvGrpSpPr/>
            <p:nvPr/>
          </p:nvGrpSpPr>
          <p:grpSpPr>
            <a:xfrm>
              <a:off x="1625050" y="2465969"/>
              <a:ext cx="953100" cy="843340"/>
              <a:chOff x="1491700" y="2395000"/>
              <a:chExt cx="953100" cy="843340"/>
            </a:xfrm>
          </p:grpSpPr>
          <p:sp>
            <p:nvSpPr>
              <p:cNvPr id="388" name="Google Shape;388;p50"/>
              <p:cNvSpPr/>
              <p:nvPr/>
            </p:nvSpPr>
            <p:spPr>
              <a:xfrm>
                <a:off x="1491700" y="2395000"/>
                <a:ext cx="953100" cy="319200"/>
              </a:xfrm>
              <a:prstGeom prst="roundRect">
                <a:avLst>
                  <a:gd fmla="val 7776" name="adj"/>
                </a:avLst>
              </a:prstGeom>
              <a:solidFill>
                <a:srgbClr val="9AA0A6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50"/>
              <p:cNvSpPr/>
              <p:nvPr/>
            </p:nvSpPr>
            <p:spPr>
              <a:xfrm>
                <a:off x="1491700" y="2732365"/>
                <a:ext cx="953100" cy="183600"/>
              </a:xfrm>
              <a:prstGeom prst="roundRect">
                <a:avLst>
                  <a:gd fmla="val 11628" name="adj"/>
                </a:avLst>
              </a:prstGeom>
              <a:solidFill>
                <a:srgbClr val="9AA0A6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50"/>
              <p:cNvSpPr/>
              <p:nvPr/>
            </p:nvSpPr>
            <p:spPr>
              <a:xfrm>
                <a:off x="1491700" y="2934140"/>
                <a:ext cx="953100" cy="304200"/>
              </a:xfrm>
              <a:prstGeom prst="roundRect">
                <a:avLst>
                  <a:gd fmla="val 6631" name="adj"/>
                </a:avLst>
              </a:prstGeom>
              <a:solidFill>
                <a:srgbClr val="9AA0A6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50"/>
            <p:cNvGrpSpPr/>
            <p:nvPr/>
          </p:nvGrpSpPr>
          <p:grpSpPr>
            <a:xfrm>
              <a:off x="1625050" y="3573175"/>
              <a:ext cx="953100" cy="419535"/>
              <a:chOff x="1491700" y="3561360"/>
              <a:chExt cx="953100" cy="419535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1491700" y="3561360"/>
                <a:ext cx="953100" cy="243300"/>
              </a:xfrm>
              <a:prstGeom prst="roundRect">
                <a:avLst>
                  <a:gd fmla="val 9965" name="adj"/>
                </a:avLst>
              </a:prstGeom>
              <a:solidFill>
                <a:srgbClr val="9AA0A6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1491700" y="3821895"/>
                <a:ext cx="953100" cy="159000"/>
              </a:xfrm>
              <a:prstGeom prst="roundRect">
                <a:avLst>
                  <a:gd fmla="val 13837" name="adj"/>
                </a:avLst>
              </a:prstGeom>
              <a:solidFill>
                <a:srgbClr val="9AA0A6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4" name="Google Shape;394;p50"/>
            <p:cNvSpPr/>
            <p:nvPr/>
          </p:nvSpPr>
          <p:spPr>
            <a:xfrm>
              <a:off x="641375" y="680050"/>
              <a:ext cx="753900" cy="117000"/>
            </a:xfrm>
            <a:prstGeom prst="roundRect">
              <a:avLst>
                <a:gd fmla="val 50000" name="adj"/>
              </a:avLst>
            </a:prstGeom>
            <a:solidFill>
              <a:srgbClr val="C3CAD1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641375" y="1265245"/>
              <a:ext cx="753900" cy="117000"/>
            </a:xfrm>
            <a:prstGeom prst="roundRect">
              <a:avLst>
                <a:gd fmla="val 50000" name="adj"/>
              </a:avLst>
            </a:prstGeom>
            <a:solidFill>
              <a:srgbClr val="C3CAD1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641375" y="1484533"/>
              <a:ext cx="753900" cy="117000"/>
            </a:xfrm>
            <a:prstGeom prst="roundRect">
              <a:avLst>
                <a:gd fmla="val 50000" name="adj"/>
              </a:avLst>
            </a:prstGeom>
            <a:solidFill>
              <a:srgbClr val="C3CAD1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641375" y="1737445"/>
              <a:ext cx="753900" cy="117000"/>
            </a:xfrm>
            <a:prstGeom prst="roundRect">
              <a:avLst>
                <a:gd fmla="val 50000" name="adj"/>
              </a:avLst>
            </a:prstGeom>
            <a:solidFill>
              <a:srgbClr val="C3CAD1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641375" y="2118328"/>
              <a:ext cx="753900" cy="117000"/>
            </a:xfrm>
            <a:prstGeom prst="roundRect">
              <a:avLst>
                <a:gd fmla="val 50000" name="adj"/>
              </a:avLst>
            </a:prstGeom>
            <a:solidFill>
              <a:srgbClr val="C3CAD1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641375" y="2465975"/>
              <a:ext cx="802500" cy="117000"/>
            </a:xfrm>
            <a:prstGeom prst="roundRect">
              <a:avLst>
                <a:gd fmla="val 50000" name="adj"/>
              </a:avLst>
            </a:prstGeom>
            <a:solidFill>
              <a:srgbClr val="C3CAD1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641375" y="2740684"/>
              <a:ext cx="811200" cy="117000"/>
            </a:xfrm>
            <a:prstGeom prst="roundRect">
              <a:avLst>
                <a:gd fmla="val 50000" name="adj"/>
              </a:avLst>
            </a:prstGeom>
            <a:solidFill>
              <a:srgbClr val="C3CAD1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50"/>
            <p:cNvGrpSpPr/>
            <p:nvPr/>
          </p:nvGrpSpPr>
          <p:grpSpPr>
            <a:xfrm>
              <a:off x="641375" y="3015400"/>
              <a:ext cx="802500" cy="194375"/>
              <a:chOff x="565175" y="3015400"/>
              <a:chExt cx="802500" cy="194375"/>
            </a:xfrm>
          </p:grpSpPr>
          <p:sp>
            <p:nvSpPr>
              <p:cNvPr id="402" name="Google Shape;402;p50"/>
              <p:cNvSpPr/>
              <p:nvPr/>
            </p:nvSpPr>
            <p:spPr>
              <a:xfrm rot="-5400000">
                <a:off x="918275" y="2662300"/>
                <a:ext cx="96300" cy="80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C3CAD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50"/>
              <p:cNvSpPr/>
              <p:nvPr/>
            </p:nvSpPr>
            <p:spPr>
              <a:xfrm rot="5400000">
                <a:off x="801800" y="2909925"/>
                <a:ext cx="87300" cy="512400"/>
              </a:xfrm>
              <a:prstGeom prst="round2SameRect">
                <a:avLst>
                  <a:gd fmla="val 46936" name="adj1"/>
                  <a:gd fmla="val 0" name="adj2"/>
                </a:avLst>
              </a:prstGeom>
              <a:solidFill>
                <a:srgbClr val="C3CAD1"/>
              </a:solidFill>
              <a:ln cap="flat" cmpd="sng" w="9525">
                <a:solidFill>
                  <a:srgbClr val="CDDC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4" name="Google Shape;404;p50"/>
            <p:cNvSpPr/>
            <p:nvPr/>
          </p:nvSpPr>
          <p:spPr>
            <a:xfrm>
              <a:off x="641375" y="3573175"/>
              <a:ext cx="811200" cy="117000"/>
            </a:xfrm>
            <a:prstGeom prst="roundRect">
              <a:avLst>
                <a:gd fmla="val 50000" name="adj"/>
              </a:avLst>
            </a:prstGeom>
            <a:solidFill>
              <a:srgbClr val="C3CAD1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641375" y="3838172"/>
              <a:ext cx="811200" cy="117000"/>
            </a:xfrm>
            <a:prstGeom prst="roundRect">
              <a:avLst>
                <a:gd fmla="val 50000" name="adj"/>
              </a:avLst>
            </a:prstGeom>
            <a:solidFill>
              <a:srgbClr val="C3CAD1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50"/>
          <p:cNvGrpSpPr/>
          <p:nvPr/>
        </p:nvGrpSpPr>
        <p:grpSpPr>
          <a:xfrm>
            <a:off x="11380641" y="3017330"/>
            <a:ext cx="1857267" cy="2542833"/>
            <a:chOff x="11291125" y="3396300"/>
            <a:chExt cx="2036700" cy="2788500"/>
          </a:xfrm>
        </p:grpSpPr>
        <p:sp>
          <p:nvSpPr>
            <p:cNvPr id="407" name="Google Shape;407;p50"/>
            <p:cNvSpPr/>
            <p:nvPr/>
          </p:nvSpPr>
          <p:spPr>
            <a:xfrm>
              <a:off x="11291125" y="3396300"/>
              <a:ext cx="2036700" cy="2788500"/>
            </a:xfrm>
            <a:prstGeom prst="roundRect">
              <a:avLst>
                <a:gd fmla="val 9104" name="adj"/>
              </a:avLst>
            </a:prstGeom>
            <a:solidFill>
              <a:srgbClr val="FFFFFF"/>
            </a:solidFill>
            <a:ln cap="flat" cmpd="sng" w="9525">
              <a:solidFill>
                <a:srgbClr val="CDDCD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060000" dist="152400">
                <a:srgbClr val="6F8D8E">
                  <a:alpha val="20000"/>
                </a:srgbClr>
              </a:outerShdw>
            </a:effectLst>
          </p:spPr>
          <p:txBody>
            <a:bodyPr anchorCtr="0" anchor="t" bIns="91425" lIns="228600" spcFirstLastPara="1" rIns="91425" wrap="square" tIns="228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sp>
          <p:nvSpPr>
            <p:cNvPr id="408" name="Google Shape;408;p50"/>
            <p:cNvSpPr/>
            <p:nvPr/>
          </p:nvSpPr>
          <p:spPr>
            <a:xfrm>
              <a:off x="11391875" y="3506000"/>
              <a:ext cx="1835100" cy="2569200"/>
            </a:xfrm>
            <a:prstGeom prst="roundRect">
              <a:avLst>
                <a:gd fmla="val 7443" name="adj"/>
              </a:avLst>
            </a:prstGeom>
            <a:solidFill>
              <a:schemeClr val="lt1"/>
            </a:solidFill>
            <a:ln cap="flat" cmpd="sng" w="9525">
              <a:solidFill>
                <a:srgbClr val="6F8D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0"/>
            <p:cNvSpPr/>
            <p:nvPr/>
          </p:nvSpPr>
          <p:spPr>
            <a:xfrm>
              <a:off x="11520325" y="3602475"/>
              <a:ext cx="151800" cy="151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6F8D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0" name="Google Shape;410;p50"/>
            <p:cNvGrpSpPr/>
            <p:nvPr/>
          </p:nvGrpSpPr>
          <p:grpSpPr>
            <a:xfrm>
              <a:off x="11942625" y="5764400"/>
              <a:ext cx="702973" cy="113700"/>
              <a:chOff x="11942625" y="5764400"/>
              <a:chExt cx="702973" cy="113700"/>
            </a:xfrm>
          </p:grpSpPr>
          <p:sp>
            <p:nvSpPr>
              <p:cNvPr id="411" name="Google Shape;411;p50"/>
              <p:cNvSpPr/>
              <p:nvPr/>
            </p:nvSpPr>
            <p:spPr>
              <a:xfrm>
                <a:off x="11942625" y="5764400"/>
                <a:ext cx="113700" cy="113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50"/>
              <p:cNvSpPr/>
              <p:nvPr/>
            </p:nvSpPr>
            <p:spPr>
              <a:xfrm>
                <a:off x="12139050" y="5764400"/>
                <a:ext cx="113700" cy="113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50"/>
              <p:cNvSpPr/>
              <p:nvPr/>
            </p:nvSpPr>
            <p:spPr>
              <a:xfrm>
                <a:off x="12335474" y="5764400"/>
                <a:ext cx="113700" cy="113700"/>
              </a:xfrm>
              <a:prstGeom prst="ellipse">
                <a:avLst/>
              </a:prstGeom>
              <a:solidFill>
                <a:srgbClr val="FFA4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50"/>
              <p:cNvSpPr/>
              <p:nvPr/>
            </p:nvSpPr>
            <p:spPr>
              <a:xfrm>
                <a:off x="12531898" y="5764400"/>
                <a:ext cx="113700" cy="113700"/>
              </a:xfrm>
              <a:prstGeom prst="ellipse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5" name="Google Shape;415;p50"/>
          <p:cNvSpPr/>
          <p:nvPr/>
        </p:nvSpPr>
        <p:spPr>
          <a:xfrm rot="5400000">
            <a:off x="11479900" y="1991200"/>
            <a:ext cx="792900" cy="1150500"/>
          </a:xfrm>
          <a:prstGeom prst="bentArrow">
            <a:avLst>
              <a:gd fmla="val 6095" name="adj1"/>
              <a:gd fmla="val 13476" name="adj2"/>
              <a:gd fmla="val 22605" name="adj3"/>
              <a:gd fmla="val 77395" name="adj4"/>
            </a:avLst>
          </a:prstGeom>
          <a:solidFill>
            <a:srgbClr val="CDDC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0"/>
          <p:cNvSpPr/>
          <p:nvPr/>
        </p:nvSpPr>
        <p:spPr>
          <a:xfrm rot="5400000">
            <a:off x="5350850" y="1991200"/>
            <a:ext cx="792900" cy="1150500"/>
          </a:xfrm>
          <a:prstGeom prst="bentArrow">
            <a:avLst>
              <a:gd fmla="val 6095" name="adj1"/>
              <a:gd fmla="val 13476" name="adj2"/>
              <a:gd fmla="val 22605" name="adj3"/>
              <a:gd fmla="val 77395" name="adj4"/>
            </a:avLst>
          </a:prstGeom>
          <a:solidFill>
            <a:srgbClr val="CDDC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idx="4294967295"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highlight>
                  <a:schemeClr val="lt1"/>
                </a:highlight>
              </a:rPr>
              <a:t>Producers =</a:t>
            </a:r>
            <a:r>
              <a:rPr lang="en" sz="3600"/>
              <a:t> </a:t>
            </a:r>
            <a:r>
              <a:rPr lang="en" sz="3600">
                <a:solidFill>
                  <a:schemeClr val="lt2"/>
                </a:solidFill>
              </a:rPr>
              <a:t>create datasets and/or documentation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22" name="Google Shape;422;p51"/>
          <p:cNvSpPr txBox="1"/>
          <p:nvPr/>
        </p:nvSpPr>
        <p:spPr>
          <a:xfrm>
            <a:off x="685800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SOURCE</a:t>
            </a:r>
            <a:b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i="1" sz="2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People who implicitly or explicitly </a:t>
            </a:r>
            <a:r>
              <a:rPr lang="en" sz="2400">
                <a:solidFill>
                  <a:schemeClr val="dk2"/>
                </a:solidFill>
                <a:highlight>
                  <a:srgbClr val="FFCFCC"/>
                </a:highlight>
                <a:latin typeface="Inter"/>
                <a:ea typeface="Inter"/>
                <a:cs typeface="Inter"/>
                <a:sym typeface="Inter"/>
              </a:rPr>
              <a:t>contribute data towards a dataset.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The people, behaviors, and cultures represented by a dataset.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Product Users, Data Contributors, Surveyed Population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4951500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CORE</a:t>
            </a:r>
            <a:b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team of people responsible for </a:t>
            </a:r>
            <a:r>
              <a:rPr lang="en" sz="2400">
                <a:solidFill>
                  <a:schemeClr val="dk2"/>
                </a:solidFill>
                <a:highlight>
                  <a:srgbClr val="FFCFCC"/>
                </a:highlight>
                <a:latin typeface="Inter"/>
                <a:ea typeface="Inter"/>
                <a:cs typeface="Inter"/>
                <a:sym typeface="Inter"/>
              </a:rPr>
              <a:t>producing and publishing dataset(s)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and launch, adoption and/or success.</a:t>
            </a:r>
            <a:b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Researchers</a:t>
            </a: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, Data Scientists, Software Engineers, Managers, Subject Matter Experts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9217200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ADJACENT</a:t>
            </a:r>
            <a:b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Individuals and groups </a:t>
            </a:r>
            <a:r>
              <a:rPr lang="en" sz="2400">
                <a:solidFill>
                  <a:schemeClr val="dk2"/>
                </a:solidFill>
                <a:highlight>
                  <a:srgbClr val="FFCFCC"/>
                </a:highlight>
                <a:latin typeface="Inter"/>
                <a:ea typeface="Inter"/>
                <a:cs typeface="Inter"/>
                <a:sym typeface="Inter"/>
              </a:rPr>
              <a:t>recruited to collect or label the data, provide advice on methods or interpretation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, at various points during the data lifecycle.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Surveyors, Raters, Labellers, Validators, </a:t>
            </a:r>
            <a:b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3rd Party Vendors, Domain Experts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51"/>
          <p:cNvSpPr txBox="1"/>
          <p:nvPr/>
        </p:nvSpPr>
        <p:spPr>
          <a:xfrm>
            <a:off x="13482900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IMPACTED</a:t>
            </a:r>
            <a:b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Current and future team members, partners, clients, or data-hosting platforms, responsible for </a:t>
            </a:r>
            <a:r>
              <a:rPr lang="en" sz="2400">
                <a:solidFill>
                  <a:schemeClr val="dk2"/>
                </a:solidFill>
                <a:highlight>
                  <a:srgbClr val="FFCFCC"/>
                </a:highlight>
                <a:latin typeface="Inter"/>
                <a:ea typeface="Inter"/>
                <a:cs typeface="Inter"/>
                <a:sym typeface="Inter"/>
              </a:rPr>
              <a:t>dataset maintenance or upkeep, deploying in production, monitoring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Domain Experts, Data Platform Owners, Data Aggregators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/>
          <p:nvPr>
            <p:ph idx="4294967295"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chemeClr val="lt1"/>
                </a:highlight>
              </a:rPr>
              <a:t>Who are </a:t>
            </a:r>
            <a:r>
              <a:rPr lang="en" sz="3600">
                <a:highlight>
                  <a:schemeClr val="lt1"/>
                </a:highlight>
              </a:rPr>
              <a:t>Producers in your dataset(s)?</a:t>
            </a:r>
            <a:r>
              <a:rPr lang="en" sz="3600">
                <a:solidFill>
                  <a:schemeClr val="lt2"/>
                </a:solidFill>
              </a:rPr>
              <a:t> Write who will </a:t>
            </a:r>
            <a:r>
              <a:rPr lang="en" sz="3600">
                <a:solidFill>
                  <a:schemeClr val="accent1"/>
                </a:solidFill>
              </a:rPr>
              <a:t>create</a:t>
            </a:r>
            <a:r>
              <a:rPr lang="en" sz="3600">
                <a:solidFill>
                  <a:schemeClr val="lt2"/>
                </a:solidFill>
              </a:rPr>
              <a:t> Data Card(s).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31" name="Google Shape;431;p52"/>
          <p:cNvSpPr txBox="1"/>
          <p:nvPr/>
        </p:nvSpPr>
        <p:spPr>
          <a:xfrm>
            <a:off x="685800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SOURCE</a:t>
            </a:r>
            <a:b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i="1" sz="2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ho implicitly or explicitly </a:t>
            </a:r>
            <a:r>
              <a:rPr lang="en" sz="2400">
                <a:solidFill>
                  <a:schemeClr val="dk2"/>
                </a:solidFill>
                <a:highlight>
                  <a:srgbClr val="FFCFCC"/>
                </a:highlight>
                <a:latin typeface="Inter"/>
                <a:ea typeface="Inter"/>
                <a:cs typeface="Inter"/>
                <a:sym typeface="Inter"/>
              </a:rPr>
              <a:t>contributes data towards your dataset?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names, job roles, departments, affiliations, etc.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52"/>
          <p:cNvSpPr txBox="1"/>
          <p:nvPr/>
        </p:nvSpPr>
        <p:spPr>
          <a:xfrm>
            <a:off x="4951500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CORE</a:t>
            </a:r>
            <a:b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Who all are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responsible for </a:t>
            </a:r>
            <a:r>
              <a:rPr lang="en" sz="2400">
                <a:solidFill>
                  <a:schemeClr val="dk2"/>
                </a:solidFill>
                <a:highlight>
                  <a:srgbClr val="FFCFCC"/>
                </a:highlight>
                <a:latin typeface="Inter"/>
                <a:ea typeface="Inter"/>
                <a:cs typeface="Inter"/>
                <a:sym typeface="Inter"/>
              </a:rPr>
              <a:t>producing, publishing and ensuring </a:t>
            </a:r>
            <a:r>
              <a:rPr lang="en" sz="2400">
                <a:solidFill>
                  <a:schemeClr val="dk2"/>
                </a:solidFill>
                <a:highlight>
                  <a:srgbClr val="FFCFCC"/>
                </a:highlight>
                <a:latin typeface="Inter"/>
                <a:ea typeface="Inter"/>
                <a:cs typeface="Inter"/>
                <a:sym typeface="Inter"/>
              </a:rPr>
              <a:t>success</a:t>
            </a:r>
            <a:r>
              <a:rPr lang="en" sz="2400">
                <a:solidFill>
                  <a:schemeClr val="dk2"/>
                </a:solidFill>
                <a:highlight>
                  <a:srgbClr val="FFCFCC"/>
                </a:highlight>
                <a:latin typeface="Inter"/>
                <a:ea typeface="Inter"/>
                <a:cs typeface="Inter"/>
                <a:sym typeface="Inter"/>
              </a:rPr>
              <a:t> of your dataset(s)?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b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52"/>
          <p:cNvSpPr txBox="1"/>
          <p:nvPr/>
        </p:nvSpPr>
        <p:spPr>
          <a:xfrm>
            <a:off x="9217200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ADJACENT</a:t>
            </a:r>
            <a:b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Who all have been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400">
                <a:solidFill>
                  <a:schemeClr val="dk2"/>
                </a:solidFill>
                <a:highlight>
                  <a:srgbClr val="FFCFCC"/>
                </a:highlight>
                <a:latin typeface="Inter"/>
                <a:ea typeface="Inter"/>
                <a:cs typeface="Inter"/>
                <a:sym typeface="Inter"/>
              </a:rPr>
              <a:t>recruited to produced data or advice on critical decisions?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13482900" y="2228850"/>
            <a:ext cx="4114800" cy="71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IMPACTED</a:t>
            </a:r>
            <a:b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Who are 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responsible for </a:t>
            </a:r>
            <a:r>
              <a:rPr lang="en" sz="2400">
                <a:solidFill>
                  <a:schemeClr val="dk2"/>
                </a:solidFill>
                <a:highlight>
                  <a:srgbClr val="FFCFCC"/>
                </a:highlight>
                <a:latin typeface="Inter"/>
                <a:ea typeface="Inter"/>
                <a:cs typeface="Inter"/>
                <a:sym typeface="Inter"/>
              </a:rPr>
              <a:t>dataset maintenance or upkeep, deploying in production, monitoring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✍️ 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52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3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/>
          <p:nvPr>
            <p:ph idx="4294967295" type="title"/>
          </p:nvPr>
        </p:nvSpPr>
        <p:spPr>
          <a:xfrm>
            <a:off x="685800" y="832100"/>
            <a:ext cx="40647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highlight>
                  <a:schemeClr val="lt1"/>
                </a:highlight>
              </a:rPr>
              <a:t>Agents =</a:t>
            </a:r>
            <a:r>
              <a:rPr lang="en" sz="3600"/>
              <a:t> </a:t>
            </a:r>
            <a:r>
              <a:rPr lang="en" sz="3600">
                <a:solidFill>
                  <a:schemeClr val="lt2"/>
                </a:solidFill>
              </a:rPr>
              <a:t>use, evaluate, or determine</a:t>
            </a:r>
            <a:br>
              <a:rPr lang="en" sz="3600">
                <a:solidFill>
                  <a:schemeClr val="lt2"/>
                </a:solidFill>
              </a:rPr>
            </a:br>
            <a:r>
              <a:rPr lang="en" sz="3600">
                <a:solidFill>
                  <a:schemeClr val="lt2"/>
                </a:solidFill>
              </a:rPr>
              <a:t>how the dataset is used or should be used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41" name="Google Shape;441;p53"/>
          <p:cNvSpPr txBox="1"/>
          <p:nvPr/>
        </p:nvSpPr>
        <p:spPr>
          <a:xfrm>
            <a:off x="4946900" y="685800"/>
            <a:ext cx="4114800" cy="811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CORE</a:t>
            </a:r>
            <a:b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i="1"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  <a:latin typeface="Inter"/>
                <a:ea typeface="Inter"/>
                <a:cs typeface="Inter"/>
                <a:sym typeface="Inter"/>
              </a:rPr>
              <a:t>Industry and academic roles that use dataset(s)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 their products, platforms, tools, and research. 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Developers, Product Managers, Data Scientists, Creative Coders, Researchers, Teachers, Students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p53"/>
          <p:cNvSpPr txBox="1"/>
          <p:nvPr/>
        </p:nvSpPr>
        <p:spPr>
          <a:xfrm>
            <a:off x="9212636" y="685800"/>
            <a:ext cx="4114800" cy="811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ADJACENT</a:t>
            </a:r>
            <a:b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Roles that </a:t>
            </a: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  <a:latin typeface="Inter"/>
                <a:ea typeface="Inter"/>
                <a:cs typeface="Inter"/>
                <a:sym typeface="Inter"/>
              </a:rPr>
              <a:t>don't use the dataset, but evaluate and make decisions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that can directly affect the goals of the producers or core agents.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Industry Consultants, Policy Experts, Legal Entities, Investigative Journalists, Community Reps, Domain Experts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3" name="Google Shape;443;p53"/>
          <p:cNvSpPr txBox="1"/>
          <p:nvPr/>
        </p:nvSpPr>
        <p:spPr>
          <a:xfrm>
            <a:off x="13478372" y="685800"/>
            <a:ext cx="4114800" cy="811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2880000" dist="152400">
              <a:srgbClr val="6F8D8E">
                <a:alpha val="25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IMPACTED</a:t>
            </a:r>
            <a:b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b="1" sz="2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Professional, expert-system, and domain expert </a:t>
            </a: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  <a:latin typeface="Inter"/>
                <a:ea typeface="Inter"/>
                <a:cs typeface="Inter"/>
                <a:sym typeface="Inter"/>
              </a:rPr>
              <a:t>roles whose work is affected by availability, updates, and removal of the data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Domain Experts, Data Service Providers, Data Aggregators, Production Roles</a:t>
            </a:r>
            <a:endParaRPr sz="2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